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89FC420-840D-459C-A0E5-7AC0898F1C72}">
  <a:tblStyle styleId="{989FC420-840D-459C-A0E5-7AC0898F1C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58121fab3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58121fab3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58121fab3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58121fab3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b3f227f3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b3f227f3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57ba280c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57ba280c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b3f227f3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b3f227f3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57ba280c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57ba280c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7ba280c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7ba280c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57ba280c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57ba280c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58121fa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58121fa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58121fab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58121fab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57ba280c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57ba280c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115525" y="3055025"/>
            <a:ext cx="1636500" cy="1920300"/>
          </a:xfrm>
          <a:prstGeom prst="rect">
            <a:avLst/>
          </a:prstGeom>
          <a:solidFill>
            <a:srgbClr val="B6D7A8"/>
          </a:solidFill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Barger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Hershey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Moore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Prihar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66" name="Google Shape;66;p13"/>
          <p:cNvSpPr/>
          <p:nvPr/>
        </p:nvSpPr>
        <p:spPr>
          <a:xfrm>
            <a:off x="3978175" y="2284573"/>
            <a:ext cx="4862230" cy="7704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3810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3F3F3"/>
                </a:solidFill>
                <a:latin typeface="Impact"/>
              </a:rPr>
              <a:t>NFL Big Data Bowl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/>
          <p:nvPr/>
        </p:nvSpPr>
        <p:spPr>
          <a:xfrm>
            <a:off x="2491225" y="2276450"/>
            <a:ext cx="4166400" cy="286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Comparison</a:t>
            </a:r>
            <a:endParaRPr/>
          </a:p>
        </p:txBody>
      </p:sp>
      <p:graphicFrame>
        <p:nvGraphicFramePr>
          <p:cNvPr id="131" name="Google Shape;131;p22"/>
          <p:cNvGraphicFramePr/>
          <p:nvPr/>
        </p:nvGraphicFramePr>
        <p:xfrm>
          <a:off x="311750" y="135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{989FC420-840D-459C-A0E5-7AC0898F1C72}</a:tableStyleId>
              </a:tblPr>
              <a:tblGrid>
                <a:gridCol w="1704125"/>
                <a:gridCol w="1704125"/>
                <a:gridCol w="1704125"/>
                <a:gridCol w="1704125"/>
                <a:gridCol w="1704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Model: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Average Value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Linear Regression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Regression Tree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Neural Network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MSE: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38.01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37.24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38.73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47.88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325" y="2289750"/>
            <a:ext cx="4173353" cy="285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features were important to the linear regression model?</a:t>
            </a:r>
            <a:endParaRPr/>
          </a:p>
        </p:txBody>
      </p:sp>
      <p:sp>
        <p:nvSpPr>
          <p:cNvPr id="138" name="Google Shape;138;p23"/>
          <p:cNvSpPr txBox="1"/>
          <p:nvPr>
            <p:ph idx="1" type="subTitle"/>
          </p:nvPr>
        </p:nvSpPr>
        <p:spPr>
          <a:xfrm>
            <a:off x="311700" y="1878550"/>
            <a:ext cx="53190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Offensive Formation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Defensive Backers</a:t>
            </a:r>
            <a:endParaRPr sz="3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Linear Regression Slightly Improved from the zero-r model.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Next Steps: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Robust Feature Extraction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Physics Model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ctrTitle"/>
          </p:nvPr>
        </p:nvSpPr>
        <p:spPr>
          <a:xfrm>
            <a:off x="311700" y="1874725"/>
            <a:ext cx="8307600" cy="20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6474" y="1303000"/>
            <a:ext cx="4751071" cy="3360703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3756025" y="4663700"/>
            <a:ext cx="73326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https://2s7gjr373w3x22jf92z99mgm5w-wpengine.netdna-ssl.com/wp-content/uploads/2019/02/football_play_shutterstock_inspired-fiona.jpg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52275" y="203275"/>
            <a:ext cx="7960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Kaggle Competition to predict yardage of plays</a:t>
            </a:r>
            <a:endParaRPr sz="3600"/>
          </a:p>
        </p:txBody>
      </p:sp>
      <p:sp>
        <p:nvSpPr>
          <p:cNvPr id="75" name="Google Shape;75;p14"/>
          <p:cNvSpPr txBox="1"/>
          <p:nvPr/>
        </p:nvSpPr>
        <p:spPr>
          <a:xfrm>
            <a:off x="311700" y="1913100"/>
            <a:ext cx="38541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Training data of 23,000 running plays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across 49 features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11700" y="168175"/>
            <a:ext cx="8520600" cy="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Problems</a:t>
            </a:r>
            <a:endParaRPr/>
          </a:p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98100" y="967025"/>
            <a:ext cx="9722100" cy="12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features independent to target, Complex Plays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41118"/>
            <a:ext cx="9144003" cy="2484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98950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888" y="316450"/>
            <a:ext cx="7228224" cy="451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0175"/>
            <a:ext cx="4572000" cy="3953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90175"/>
            <a:ext cx="4572000" cy="395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-25" y="459575"/>
            <a:ext cx="4572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Offense Position</a:t>
            </a:r>
            <a:endParaRPr sz="3600"/>
          </a:p>
        </p:txBody>
      </p:sp>
      <p:sp>
        <p:nvSpPr>
          <p:cNvPr id="116" name="Google Shape;116;p20"/>
          <p:cNvSpPr txBox="1"/>
          <p:nvPr/>
        </p:nvSpPr>
        <p:spPr>
          <a:xfrm>
            <a:off x="4572000" y="459575"/>
            <a:ext cx="4572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Defense Position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0196"/>
            <a:ext cx="4572000" cy="3953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4" y="1190199"/>
            <a:ext cx="4571996" cy="395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-25" y="459575"/>
            <a:ext cx="4572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Offense Velocity</a:t>
            </a:r>
            <a:endParaRPr sz="3600"/>
          </a:p>
        </p:txBody>
      </p:sp>
      <p:sp>
        <p:nvSpPr>
          <p:cNvPr id="124" name="Google Shape;124;p21"/>
          <p:cNvSpPr txBox="1"/>
          <p:nvPr/>
        </p:nvSpPr>
        <p:spPr>
          <a:xfrm>
            <a:off x="4572000" y="459575"/>
            <a:ext cx="4572000" cy="6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Defense Velocity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